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64" r:id="rId20"/>
    <p:sldId id="277" r:id="rId21"/>
    <p:sldId id="278" r:id="rId22"/>
    <p:sldId id="281" r:id="rId23"/>
    <p:sldId id="282" r:id="rId24"/>
    <p:sldId id="283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8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2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251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80941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3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74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6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58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28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86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54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09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2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14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60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9E32F21-BF7E-4277-AC3E-585F9083A4A5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872F1-FD8B-47A3-89B5-1E763EA85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68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6.png"/><Relationship Id="rId4" Type="http://schemas.openxmlformats.org/officeDocument/2006/relationships/hyperlink" Target="https://github.com/nehadixit25/CaseStudy2DD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78D2-CF64-4104-A3C3-D22A7E4DC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Employee Talent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CCC71-791C-43C6-99C0-2496A58A5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DDS Analytics</a:t>
            </a:r>
          </a:p>
          <a:p>
            <a:r>
              <a:rPr lang="en-US" dirty="0"/>
              <a:t>Aug 15, 2019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B9F2D18-7266-4EC0-A85C-7576C56439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1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76"/>
    </mc:Choice>
    <mc:Fallback>
      <p:transition spd="slow" advTm="11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1A6-5386-4C9C-A011-4BA92AD0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D126-CB9B-42DE-8972-D7ECED8C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49958" cy="4195481"/>
          </a:xfrm>
        </p:spPr>
        <p:txBody>
          <a:bodyPr/>
          <a:lstStyle/>
          <a:p>
            <a:r>
              <a:rPr lang="en-US" dirty="0"/>
              <a:t>More than 75 % of the workforce belong to Life Science or Medical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E5EB9-81F1-4A1B-AEB4-9B3ED834B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271" y="1722462"/>
            <a:ext cx="5606098" cy="468571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0191B2-EADB-4A9D-B167-8801DD172A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33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7"/>
    </mc:Choice>
    <mc:Fallback>
      <p:transition spd="slow" advTm="8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1A6-5386-4C9C-A011-4BA92AD0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D126-CB9B-42DE-8972-D7ECED8C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49958" cy="4195481"/>
          </a:xfrm>
        </p:spPr>
        <p:txBody>
          <a:bodyPr/>
          <a:lstStyle/>
          <a:p>
            <a:r>
              <a:rPr lang="en-US" dirty="0"/>
              <a:t>More than 70 % of the people do overtime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C68F0-A8D4-43BE-8988-A491C0856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75" y="1610304"/>
            <a:ext cx="5713543" cy="463809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B3D500-3D12-419A-B43F-4DE233DE3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6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25"/>
    </mc:Choice>
    <mc:Fallback>
      <p:transition spd="slow" advTm="12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1A6-5386-4C9C-A011-4BA92AD0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D126-CB9B-42DE-8972-D7ECED8C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49958" cy="4195481"/>
          </a:xfrm>
        </p:spPr>
        <p:txBody>
          <a:bodyPr/>
          <a:lstStyle/>
          <a:p>
            <a:r>
              <a:rPr lang="en-US" dirty="0"/>
              <a:t>Almost 60% of people reported a better work life balance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56E87-72B8-4059-8838-85B3F8EF8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20" y="1690996"/>
            <a:ext cx="5153564" cy="471428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6B896E-C00A-46E7-8981-C09754E985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87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4"/>
    </mc:Choice>
    <mc:Fallback>
      <p:transition spd="slow" advTm="7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1A6-5386-4C9C-A011-4BA92AD0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D126-CB9B-42DE-8972-D7ECED8C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49958" cy="4195481"/>
          </a:xfrm>
        </p:spPr>
        <p:txBody>
          <a:bodyPr/>
          <a:lstStyle/>
          <a:p>
            <a:r>
              <a:rPr lang="en-US" dirty="0"/>
              <a:t>More than 50% of people believe they have more job involvement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F41E0C-0828-4CB8-A053-239622A9B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905" y="1738615"/>
            <a:ext cx="5249958" cy="466666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FEE504-433C-402B-A6BE-6999BB8556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25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7"/>
    </mc:Choice>
    <mc:Fallback>
      <p:transition spd="slow" advTm="10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1A6-5386-4C9C-A011-4BA92AD0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D126-CB9B-42DE-8972-D7ECED8C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660879" cy="4195481"/>
          </a:xfrm>
        </p:spPr>
        <p:txBody>
          <a:bodyPr/>
          <a:lstStyle/>
          <a:p>
            <a:r>
              <a:rPr lang="en-US" dirty="0"/>
              <a:t>Attrition is higher in Sales employees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A42E1-3976-4579-8A1E-11D1726CB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089" y="1765143"/>
            <a:ext cx="5917948" cy="431156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D418105-0EE6-47D2-9255-3A30A50169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5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63"/>
    </mc:Choice>
    <mc:Fallback>
      <p:transition spd="slow" advTm="19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1A6-5386-4C9C-A011-4BA92AD0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D126-CB9B-42DE-8972-D7ECED8C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660879" cy="4195481"/>
          </a:xfrm>
        </p:spPr>
        <p:txBody>
          <a:bodyPr/>
          <a:lstStyle/>
          <a:p>
            <a:r>
              <a:rPr lang="en-US" dirty="0"/>
              <a:t>Attrition is higher amongst people</a:t>
            </a:r>
          </a:p>
          <a:p>
            <a:pPr marL="0" indent="0">
              <a:buNone/>
            </a:pPr>
            <a:r>
              <a:rPr lang="en-US" dirty="0"/>
              <a:t>Who travel frequently or are over utilized. Also the Employees with low environment satisfaction tend to leave more.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FD2E4-F110-47F6-A038-4AED542DC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813" y="1610304"/>
            <a:ext cx="5608076" cy="463809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96EA03-DEB8-481C-B376-6E4E7C61F8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45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65"/>
    </mc:Choice>
    <mc:Fallback>
      <p:transition spd="slow" advTm="14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1A6-5386-4C9C-A011-4BA92AD0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D126-CB9B-42DE-8972-D7ECED8C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660879" cy="4195481"/>
          </a:xfrm>
        </p:spPr>
        <p:txBody>
          <a:bodyPr/>
          <a:lstStyle/>
          <a:p>
            <a:r>
              <a:rPr lang="en-US" dirty="0"/>
              <a:t>Attrition is more common in younger workforce compared to elderly.</a:t>
            </a:r>
          </a:p>
          <a:p>
            <a:r>
              <a:rPr lang="en-US" dirty="0"/>
              <a:t>Attrition also is influence by the distance from home , number of companies worked and Total working years.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EDC32-A69A-460D-8F5D-3BFAA594D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846" y="1566195"/>
            <a:ext cx="5452293" cy="457142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8E556D0-C938-4693-8751-AB48C2F7B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4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08"/>
    </mc:Choice>
    <mc:Fallback>
      <p:transition spd="slow" advTm="19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1A6-5386-4C9C-A011-4BA92AD0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D126-CB9B-42DE-8972-D7ECED8C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660879" cy="4195481"/>
          </a:xfrm>
        </p:spPr>
        <p:txBody>
          <a:bodyPr/>
          <a:lstStyle/>
          <a:p>
            <a:r>
              <a:rPr lang="en-US" dirty="0"/>
              <a:t>Attrition is higher amongst people</a:t>
            </a:r>
          </a:p>
          <a:p>
            <a:pPr marL="0" indent="0">
              <a:buNone/>
            </a:pPr>
            <a:r>
              <a:rPr lang="en-US" dirty="0"/>
              <a:t>Who travel frequently or are over utilized. Also the Employees with low environment satisfaction tend to leave more.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285B5-E3AC-4C24-BFC5-A6C60B4F8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686" y="1534113"/>
            <a:ext cx="5913957" cy="471428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AB5BC6-D39D-4D5D-8F54-5DA0EA446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7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26"/>
    </mc:Choice>
    <mc:Fallback>
      <p:transition spd="slow" advTm="15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1A6-5386-4C9C-A011-4BA92AD0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D126-CB9B-42DE-8972-D7ECED8C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660879" cy="4195481"/>
          </a:xfrm>
        </p:spPr>
        <p:txBody>
          <a:bodyPr/>
          <a:lstStyle/>
          <a:p>
            <a:r>
              <a:rPr lang="en-US" dirty="0"/>
              <a:t>Consolidating the Exploratory variables and categorical variable analysis here are the top influencers of attrition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8434C-34F1-4EA4-B252-743FA4A95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50" b="5800"/>
          <a:stretch/>
        </p:blipFill>
        <p:spPr>
          <a:xfrm>
            <a:off x="6840638" y="1678329"/>
            <a:ext cx="4335631" cy="443672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F81E0C-2BE4-42F6-BA6F-1D6DBD6A9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1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91"/>
    </mc:Choice>
    <mc:Fallback>
      <p:transition spd="slow" advTm="19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21D3-8DA1-4F5A-B779-9BCF82C5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and Building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A106-8E5A-4EAB-9D1F-2105AD700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 was normalized and split into training and test samples</a:t>
            </a:r>
          </a:p>
          <a:p>
            <a:pPr marL="0" indent="0">
              <a:buNone/>
            </a:pPr>
            <a:r>
              <a:rPr lang="en-US" dirty="0"/>
              <a:t>With split ratio of .75</a:t>
            </a:r>
          </a:p>
          <a:p>
            <a:r>
              <a:rPr lang="en-US" dirty="0"/>
              <a:t>The numerical data was run through the Random forest and the linear regression models</a:t>
            </a:r>
          </a:p>
          <a:p>
            <a:r>
              <a:rPr lang="en-US" dirty="0"/>
              <a:t>The categorical data was run though KNN and NB models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3A2C3BC-1BFF-4C03-9362-CA6922488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6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07"/>
    </mc:Choice>
    <mc:Fallback>
      <p:transition spd="slow" advTm="27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AE274-F643-4054-A372-19A4D122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7F971-7AE5-4889-84A0-167A9FDDD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60220"/>
            <a:ext cx="8946541" cy="4488179"/>
          </a:xfrm>
        </p:spPr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Variable Summary Statistics</a:t>
            </a:r>
          </a:p>
          <a:p>
            <a:r>
              <a:rPr lang="en-US" dirty="0"/>
              <a:t>Employee Turnover Factors</a:t>
            </a:r>
          </a:p>
          <a:p>
            <a:r>
              <a:rPr lang="en-US" dirty="0"/>
              <a:t>Model Review</a:t>
            </a:r>
          </a:p>
          <a:p>
            <a:r>
              <a:rPr lang="en-US" dirty="0"/>
              <a:t>Summary </a:t>
            </a:r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CE6A81A-09E3-4ADE-B9D8-379C39BF2C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76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46"/>
    </mc:Choice>
    <mc:Fallback>
      <p:transition spd="slow" advTm="2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21D3-8DA1-4F5A-B779-9BCF82C5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and Building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A106-8E5A-4EAB-9D1F-2105AD70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9"/>
            <a:ext cx="5126038" cy="1513242"/>
          </a:xfrm>
        </p:spPr>
        <p:txBody>
          <a:bodyPr/>
          <a:lstStyle/>
          <a:p>
            <a:r>
              <a:rPr lang="en-US" dirty="0"/>
              <a:t>For classifying attrition KNN and NB models were chosen </a:t>
            </a:r>
          </a:p>
          <a:p>
            <a:r>
              <a:rPr lang="en-US" dirty="0"/>
              <a:t>KNN  Sensitivity/Specificity Metrics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34257-0735-42A9-8301-35CCBBCA7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269" y="2052919"/>
            <a:ext cx="2904762" cy="349523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8F5AD1-1180-45FB-8115-4ADBA3DE7B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45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03"/>
    </mc:Choice>
    <mc:Fallback>
      <p:transition spd="slow" advTm="188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21D3-8DA1-4F5A-B779-9BCF82C5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and Building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A106-8E5A-4EAB-9D1F-2105AD700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NB confusion Matrix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E8A7E-B584-4A27-AF12-3A29E316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329" y="2052918"/>
            <a:ext cx="3952381" cy="395238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DF33D30-AC93-4969-88DB-1842156D95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0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1"/>
    </mc:Choice>
    <mc:Fallback>
      <p:transition spd="slow" advTm="12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21D3-8DA1-4F5A-B779-9BCF82C5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and Building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A106-8E5A-4EAB-9D1F-2105AD70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3467772"/>
          </a:xfrm>
        </p:spPr>
        <p:txBody>
          <a:bodyPr/>
          <a:lstStyle/>
          <a:p>
            <a:r>
              <a:rPr lang="en-US" dirty="0"/>
              <a:t>For the Monthly salary prediction , Linear regression model (log transformed data) and random forest were chosen</a:t>
            </a:r>
          </a:p>
          <a:p>
            <a:r>
              <a:rPr lang="en-US" dirty="0"/>
              <a:t>Here are the metrics for the linear regression model</a:t>
            </a:r>
          </a:p>
          <a:p>
            <a:pPr marL="0" indent="0">
              <a:buNone/>
            </a:pPr>
            <a:r>
              <a:rPr lang="en-US" dirty="0"/>
              <a:t>ASE = 1.06</a:t>
            </a:r>
          </a:p>
          <a:p>
            <a:pPr marL="0" indent="0">
              <a:buNone/>
            </a:pPr>
            <a:r>
              <a:rPr lang="en-US" dirty="0"/>
              <a:t>RMSE = 1.27</a:t>
            </a:r>
          </a:p>
          <a:p>
            <a:r>
              <a:rPr lang="en-US" dirty="0"/>
              <a:t>The predicted monthly salary and attrition outputs have been generated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D70F219-3DDF-40DC-B065-3C998A51C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5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51"/>
    </mc:Choice>
    <mc:Fallback>
      <p:transition spd="slow" advTm="17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21D3-8DA1-4F5A-B779-9BCF82C5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A106-8E5A-4EAB-9D1F-2105AD70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3467772"/>
          </a:xfrm>
        </p:spPr>
        <p:txBody>
          <a:bodyPr/>
          <a:lstStyle/>
          <a:p>
            <a:r>
              <a:rPr lang="en-US" dirty="0"/>
              <a:t>A complete EDA was performed on the provided dataset</a:t>
            </a:r>
          </a:p>
          <a:p>
            <a:r>
              <a:rPr lang="en-US" dirty="0"/>
              <a:t>The parameter were plugged into the models and models fine tuned to meet the benchmarks of specific/sensitivity 60/60 and RMSE&lt;$3000</a:t>
            </a:r>
          </a:p>
          <a:p>
            <a:r>
              <a:rPr lang="en-US" dirty="0"/>
              <a:t>The exploratory analysis of the data provided key insight to key factors influencing attrition and can be used by the management for future retention strategies.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9D1589B-8727-4948-9A25-768A091FEBC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324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56"/>
    </mc:Choice>
    <mc:Fallback>
      <p:transition spd="slow" advTm="23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0492-E57C-49D6-9A02-ACFCBD3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4151F-CEF2-4B04-BE28-455915236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https://github.com/nehadixit25/CaseStudy2DDS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668DD8-E93A-437E-AAA9-20659AFC4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8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3"/>
    </mc:Choice>
    <mc:Fallback>
      <p:transition spd="slow" advTm="8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0492-E57C-49D6-9A02-ACFCBD39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181" y="3218778"/>
            <a:ext cx="3994469" cy="140053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41FE466-4080-49EE-804A-B0E9EC9F3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39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9"/>
    </mc:Choice>
    <mc:Fallback>
      <p:transition spd="slow" advTm="3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0629-FE9A-4F06-9496-DB3022E9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85970-D505-4EE4-B7CA-5E3A318A6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identify the factors that lead to attrition </a:t>
            </a:r>
          </a:p>
          <a:p>
            <a:r>
              <a:rPr lang="en-US" dirty="0"/>
              <a:t>To visualize the job specific trends in the underlying dataset</a:t>
            </a:r>
          </a:p>
          <a:p>
            <a:r>
              <a:rPr lang="en-US" dirty="0"/>
              <a:t> To highlight the key take away from the analysis</a:t>
            </a:r>
          </a:p>
          <a:p>
            <a:r>
              <a:rPr lang="en-US" dirty="0"/>
              <a:t>To create a model to successfully predict the Employee Attrition and salary </a:t>
            </a:r>
          </a:p>
          <a:p>
            <a:r>
              <a:rPr lang="en-US" dirty="0"/>
              <a:t>To help management develop employee retention strategies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33B8B6-73DC-47A4-89E1-63C11C293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09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18"/>
    </mc:Choice>
    <mc:Fallback>
      <p:transition spd="slow" advTm="42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6C6A-82F0-4F99-99B1-4D71A1B43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4C47-32FC-4A8A-BBFE-6F54F99F0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623368" cy="4195481"/>
          </a:xfrm>
        </p:spPr>
        <p:txBody>
          <a:bodyPr/>
          <a:lstStyle/>
          <a:p>
            <a:r>
              <a:rPr lang="en-US" dirty="0"/>
              <a:t>The Employee dataset(CaseStudy2.csv) used for analysis was provided in csv format with 36 columns and 870 rows.</a:t>
            </a:r>
          </a:p>
          <a:p>
            <a:r>
              <a:rPr lang="en-US" dirty="0"/>
              <a:t>The Employee dataset(CaseStudy2CompSet No Attrition.csv) used for attrition prediction  had 35 columns and 300 rows </a:t>
            </a:r>
          </a:p>
          <a:p>
            <a:r>
              <a:rPr lang="en-US" dirty="0"/>
              <a:t>The Employee dataset(CaseStudy2CompSet No Salary.csv) used for salary prediction had 35 columns and 300 rows</a:t>
            </a:r>
          </a:p>
          <a:p>
            <a:r>
              <a:rPr lang="en-US" dirty="0"/>
              <a:t>There were no nulls in the provided dataset</a:t>
            </a:r>
          </a:p>
          <a:p>
            <a:r>
              <a:rPr lang="en-US" dirty="0"/>
              <a:t>Unique values per column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E7B94-7F4C-4DFB-B82B-D2CFAE68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977" y="1417648"/>
            <a:ext cx="3085714" cy="5257143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66BCCFA-48D8-4741-9DA0-7E9964B8AE4A}"/>
              </a:ext>
            </a:extLst>
          </p:cNvPr>
          <p:cNvSpPr/>
          <p:nvPr/>
        </p:nvSpPr>
        <p:spPr>
          <a:xfrm>
            <a:off x="4812031" y="5678805"/>
            <a:ext cx="369594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BE3C07D-8EB2-47F1-882C-50C546BCB5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9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50"/>
    </mc:Choice>
    <mc:Fallback>
      <p:transition spd="slow" advTm="36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F815-3CAA-45AF-9628-92F58BD8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5DD1D-6020-403D-B41F-867C781D6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748790"/>
            <a:ext cx="8946541" cy="4499609"/>
          </a:xfrm>
        </p:spPr>
        <p:txBody>
          <a:bodyPr/>
          <a:lstStyle/>
          <a:p>
            <a:r>
              <a:rPr lang="en-US" dirty="0"/>
              <a:t>Correlation plot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DBECE-2A31-409A-932F-D8E42AA08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140" y="1531096"/>
            <a:ext cx="6766560" cy="493499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50A40E-53D8-4FE9-8D7C-ADAE64F5D1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46"/>
    </mc:Choice>
    <mc:Fallback>
      <p:transition spd="slow" advTm="209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C6007-731B-464D-9F39-DD20BABF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32385-A2F3-4F4F-80A7-EC1CB6008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471108" cy="4195481"/>
          </a:xfrm>
        </p:spPr>
        <p:txBody>
          <a:bodyPr/>
          <a:lstStyle/>
          <a:p>
            <a:r>
              <a:rPr lang="en-US" dirty="0"/>
              <a:t>Age is almost normally distributed</a:t>
            </a:r>
          </a:p>
          <a:p>
            <a:r>
              <a:rPr lang="en-US" dirty="0"/>
              <a:t>Right skewness in distance from home, number of companies, total working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2EBB44-52C6-4926-9C9C-E0EAA5975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422" y="1301724"/>
            <a:ext cx="5163650" cy="49466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5852085-B59E-4F6E-B8CC-FAF34EF119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16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80"/>
    </mc:Choice>
    <mc:Fallback>
      <p:transition spd="slow" advTm="17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B2495-BD90-4A94-8E62-305B6119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FFE48-5000-463F-AF40-87BA8B5E9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805998" cy="4195481"/>
          </a:xfrm>
        </p:spPr>
        <p:txBody>
          <a:bodyPr/>
          <a:lstStyle/>
          <a:p>
            <a:r>
              <a:rPr lang="en-US" dirty="0"/>
              <a:t>Right Skewness in Monthly Income,</a:t>
            </a:r>
          </a:p>
          <a:p>
            <a:pPr marL="0" indent="0">
              <a:buNone/>
            </a:pPr>
            <a:r>
              <a:rPr lang="en-US" dirty="0"/>
              <a:t>Percent Salary Hike, Years at Company, Years in Current Job Role, Years since last promotion , Years with Current manager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2008A-E447-41B3-AFD0-AB7877837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00150"/>
            <a:ext cx="5608320" cy="504824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3CE160-EDEE-4C36-ADC8-DB942B7B4D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90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82"/>
    </mc:Choice>
    <mc:Fallback>
      <p:transition spd="slow" advTm="23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1A6-5386-4C9C-A011-4BA92AD0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D126-CB9B-42DE-8972-D7ECED8C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06098" cy="4195481"/>
          </a:xfrm>
        </p:spPr>
        <p:txBody>
          <a:bodyPr/>
          <a:lstStyle/>
          <a:p>
            <a:r>
              <a:rPr lang="en-US" dirty="0"/>
              <a:t>More than 50% of the employees work in </a:t>
            </a:r>
          </a:p>
          <a:p>
            <a:pPr marL="0" indent="0">
              <a:buNone/>
            </a:pPr>
            <a:r>
              <a:rPr lang="en-US" dirty="0"/>
              <a:t>Research &amp;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F78905-4532-4B99-B004-A18F579C9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710" y="1400530"/>
            <a:ext cx="4838700" cy="500475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E1B265-CFD3-4E73-BADE-3E2A5D1372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99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2"/>
    </mc:Choice>
    <mc:Fallback>
      <p:transition spd="slow" advTm="12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B1A6-5386-4C9C-A011-4BA92AD07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0D126-CB9B-42DE-8972-D7ECED8C0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06098" cy="4195481"/>
          </a:xfrm>
        </p:spPr>
        <p:txBody>
          <a:bodyPr/>
          <a:lstStyle/>
          <a:p>
            <a:r>
              <a:rPr lang="en-US" dirty="0"/>
              <a:t>More than 50% of the workforce is male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71DC8-F06A-4E97-8D74-B438F5E5B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154" y="1381438"/>
            <a:ext cx="4726236" cy="53492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F14A5E-600B-48C7-8738-6F27CFC6B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5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4"/>
    </mc:Choice>
    <mc:Fallback>
      <p:transition spd="slow" advTm="5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0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607</Words>
  <Application>Microsoft Office PowerPoint</Application>
  <PresentationFormat>Widescreen</PresentationFormat>
  <Paragraphs>113</Paragraphs>
  <Slides>25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 3</vt:lpstr>
      <vt:lpstr>Ion</vt:lpstr>
      <vt:lpstr>Employee Talent Management</vt:lpstr>
      <vt:lpstr>Agenda</vt:lpstr>
      <vt:lpstr>Overview</vt:lpstr>
      <vt:lpstr>Exploratory Data Analysis</vt:lpstr>
      <vt:lpstr>Exploratory Data Analysis 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Data Preparation and Building Model </vt:lpstr>
      <vt:lpstr>Data Preparation and Building Model </vt:lpstr>
      <vt:lpstr>Data Preparation and Building Model </vt:lpstr>
      <vt:lpstr>Data Preparation and Building Model </vt:lpstr>
      <vt:lpstr>Conclusion</vt:lpstr>
      <vt:lpstr>Reference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Talent Management</dc:title>
  <dc:creator>Neha Dixit</dc:creator>
  <cp:lastModifiedBy>Neha Dixit</cp:lastModifiedBy>
  <cp:revision>82</cp:revision>
  <dcterms:created xsi:type="dcterms:W3CDTF">2019-08-18T00:02:56Z</dcterms:created>
  <dcterms:modified xsi:type="dcterms:W3CDTF">2019-08-18T04:33:39Z</dcterms:modified>
</cp:coreProperties>
</file>